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2c44d6ab17_0_55" TargetMode="External"/><Relationship Id="rId3" Type="http://schemas.openxmlformats.org/officeDocument/2006/relationships/hyperlink" Target="#slide=id.g2c44d6ab17_0_55" TargetMode="External"/><Relationship Id="rId4" Type="http://schemas.openxmlformats.org/officeDocument/2006/relationships/hyperlink" Target="#slide=id.g2c44d6ab17_0_55" TargetMode="External"/><Relationship Id="rId5" Type="http://schemas.openxmlformats.org/officeDocument/2006/relationships/hyperlink" Target="#slide=id.g2c44d6ab17_0_55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#slide=id.g2c44d6ab17_0_65" TargetMode="External"/><Relationship Id="rId4" Type="http://schemas.openxmlformats.org/officeDocument/2006/relationships/hyperlink" Target="#slide=id.g2c44d6ab17_0_65" TargetMode="External"/><Relationship Id="rId5" Type="http://schemas.openxmlformats.org/officeDocument/2006/relationships/hyperlink" Target="#slide=id.g2c44d6ab17_0_65" TargetMode="External"/><Relationship Id="rId6" Type="http://schemas.openxmlformats.org/officeDocument/2006/relationships/hyperlink" Target="#slide=id.g2c44d6ab17_0_65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2c44d6ab17_0_74" TargetMode="External"/><Relationship Id="rId3" Type="http://schemas.openxmlformats.org/officeDocument/2006/relationships/hyperlink" Target="#slide=id.g2c44d6ab17_0_74" TargetMode="External"/><Relationship Id="rId4" Type="http://schemas.openxmlformats.org/officeDocument/2006/relationships/hyperlink" Target="#slide=id.g2c44d6ab17_0_74" TargetMode="External"/><Relationship Id="rId5" Type="http://schemas.openxmlformats.org/officeDocument/2006/relationships/hyperlink" Target="#slide=id.g2c44d6ab17_0_74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#slide=id.g2c44d6ab17_0_88" TargetMode="External"/><Relationship Id="rId4" Type="http://schemas.openxmlformats.org/officeDocument/2006/relationships/hyperlink" Target="#slide=id.g2c44d6ab17_0_88" TargetMode="External"/><Relationship Id="rId5" Type="http://schemas.openxmlformats.org/officeDocument/2006/relationships/hyperlink" Target="#slide=id.g2c44d6ab17_0_88" TargetMode="External"/><Relationship Id="rId6" Type="http://schemas.openxmlformats.org/officeDocument/2006/relationships/hyperlink" Target="#slide=id.g2c44d6ab17_0_88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header_alt1">
    <p:bg>
      <p:bgPr>
        <a:solidFill>
          <a:srgbClr val="43434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56" name="Shape 5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7" name="Shape 57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8" name="Shape 58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" name="Shape 59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Header_alt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1" name="Shape 61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64" name="Shape 64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5" name="Shape 65">
            <a:hlinkClick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" name="Shape 66">
            <a:hlinkClick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" name="Shape 67">
            <a:hlinkClick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" name="Shape 68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ody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72" name="Shape 7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3" name="Shape 7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" name="Shape 7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" name="Shape 7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6" name="Shape 7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_alt1"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78" name="Shape 78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Shape 8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Shape 8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86" name="Shape 86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7" name="Shape 87">
            <a:hlinkClick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" name="Shape 88">
            <a:hlinkClick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" name="Shape 89">
            <a:hlinkClick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4294967295" type="ctrTitle"/>
          </p:nvPr>
        </p:nvSpPr>
        <p:spPr>
          <a:xfrm>
            <a:off x="872500" y="467200"/>
            <a:ext cx="7714500" cy="3901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Careseeker’s Blockchain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Avinash Kumar Gupta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MBBS - 3rd Year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75" y="3426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075" y="1571300"/>
            <a:ext cx="572699" cy="526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578275" y="4041150"/>
            <a:ext cx="572700" cy="57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150975" y="4041150"/>
            <a:ext cx="572700" cy="57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723675" y="4041150"/>
            <a:ext cx="572700" cy="57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2296375" y="4041150"/>
            <a:ext cx="572700" cy="57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2869075" y="3764100"/>
            <a:ext cx="572700" cy="57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6" name="Shape 106"/>
          <p:cNvCxnSpPr>
            <a:stCxn id="107" idx="3"/>
            <a:endCxn id="105" idx="1"/>
          </p:cNvCxnSpPr>
          <p:nvPr/>
        </p:nvCxnSpPr>
        <p:spPr>
          <a:xfrm>
            <a:off x="859200" y="2098175"/>
            <a:ext cx="2224500" cy="1809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" name="Shape 108"/>
          <p:cNvCxnSpPr>
            <a:endCxn id="105" idx="1"/>
          </p:cNvCxnSpPr>
          <p:nvPr/>
        </p:nvCxnSpPr>
        <p:spPr>
          <a:xfrm>
            <a:off x="853638" y="718275"/>
            <a:ext cx="2230200" cy="3189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" name="Shape 109"/>
          <p:cNvSpPr txBox="1"/>
          <p:nvPr/>
        </p:nvSpPr>
        <p:spPr>
          <a:xfrm>
            <a:off x="54025" y="324075"/>
            <a:ext cx="859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100">
                <a:solidFill>
                  <a:srgbClr val="FFFFFF"/>
                </a:solidFill>
              </a:rPr>
              <a:t>Wearables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0" y="1952225"/>
            <a:ext cx="859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100">
                <a:solidFill>
                  <a:srgbClr val="FFFFFF"/>
                </a:solidFill>
              </a:rPr>
              <a:t>EMRs</a:t>
            </a:r>
          </a:p>
        </p:txBody>
      </p:sp>
      <p:cxnSp>
        <p:nvCxnSpPr>
          <p:cNvPr id="110" name="Shape 110"/>
          <p:cNvCxnSpPr>
            <a:stCxn id="105" idx="4"/>
            <a:endCxn id="111" idx="4"/>
          </p:cNvCxnSpPr>
          <p:nvPr/>
        </p:nvCxnSpPr>
        <p:spPr>
          <a:xfrm>
            <a:off x="3298600" y="4122038"/>
            <a:ext cx="3828600" cy="85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" name="Shape 112"/>
          <p:cNvSpPr txBox="1"/>
          <p:nvPr/>
        </p:nvSpPr>
        <p:spPr>
          <a:xfrm>
            <a:off x="4627600" y="275313"/>
            <a:ext cx="1110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100">
                <a:solidFill>
                  <a:srgbClr val="FFFFFF"/>
                </a:solidFill>
              </a:rPr>
              <a:t>Health Data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5307225" y="413375"/>
            <a:ext cx="3639900" cy="4562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1 individual from Doctors, Students, nurses, or any medico from a care taking team.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Specialis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Doctor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Student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Nurse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Laboratory</a:t>
            </a:r>
          </a:p>
          <a:p>
            <a:pPr indent="-317500" lvl="0" marL="457200">
              <a:spcBef>
                <a:spcPts val="0"/>
              </a:spcBef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Pharmacy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3732975" y="4181538"/>
            <a:ext cx="1110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100">
                <a:solidFill>
                  <a:srgbClr val="FFFFFF"/>
                </a:solidFill>
              </a:rPr>
              <a:t>Health Data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cxnSp>
        <p:nvCxnSpPr>
          <p:cNvPr id="114" name="Shape 114"/>
          <p:cNvCxnSpPr>
            <a:stCxn id="111" idx="2"/>
            <a:endCxn id="105" idx="5"/>
          </p:cNvCxnSpPr>
          <p:nvPr/>
        </p:nvCxnSpPr>
        <p:spPr>
          <a:xfrm flipH="1">
            <a:off x="3441825" y="2694575"/>
            <a:ext cx="1865400" cy="12843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" name="Shape 115"/>
          <p:cNvCxnSpPr>
            <a:stCxn id="105" idx="0"/>
            <a:endCxn id="99" idx="3"/>
          </p:cNvCxnSpPr>
          <p:nvPr/>
        </p:nvCxnSpPr>
        <p:spPr>
          <a:xfrm rot="10800000">
            <a:off x="1423713" y="629100"/>
            <a:ext cx="1803300" cy="3135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" name="Shape 116"/>
          <p:cNvCxnSpPr/>
          <p:nvPr/>
        </p:nvCxnSpPr>
        <p:spPr>
          <a:xfrm>
            <a:off x="3274125" y="405075"/>
            <a:ext cx="1113000" cy="2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298600" y="729225"/>
            <a:ext cx="1110000" cy="12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" name="Shape 118"/>
          <p:cNvSpPr txBox="1"/>
          <p:nvPr/>
        </p:nvSpPr>
        <p:spPr>
          <a:xfrm>
            <a:off x="4623350" y="583875"/>
            <a:ext cx="141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100">
                <a:solidFill>
                  <a:srgbClr val="FFFFFF"/>
                </a:solidFill>
              </a:rPr>
              <a:t>Medical Advice</a:t>
            </a:r>
          </a:p>
        </p:txBody>
      </p:sp>
      <p:cxnSp>
        <p:nvCxnSpPr>
          <p:cNvPr id="119" name="Shape 119"/>
          <p:cNvCxnSpPr>
            <a:stCxn id="105" idx="0"/>
            <a:endCxn id="100" idx="2"/>
          </p:cNvCxnSpPr>
          <p:nvPr/>
        </p:nvCxnSpPr>
        <p:spPr>
          <a:xfrm rot="10800000">
            <a:off x="1137513" y="2098200"/>
            <a:ext cx="2089500" cy="1665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-GB"/>
              <a:t>Example Transactions ( Smart Contracts) </a:t>
            </a:r>
          </a:p>
        </p:txBody>
      </p:sp>
      <p:sp>
        <p:nvSpPr>
          <p:cNvPr id="125" name="Shape 125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100"/>
              <a:t>A medical student studies the case and solve</a:t>
            </a:r>
            <a:r>
              <a:rPr lang="en-GB" sz="1100">
                <a:solidFill>
                  <a:srgbClr val="FFFFFF"/>
                </a:solidFill>
              </a:rPr>
              <a:t> </a:t>
            </a:r>
            <a:r>
              <a:rPr b="1" lang="en-GB" sz="1100">
                <a:solidFill>
                  <a:srgbClr val="FFFFFF"/>
                </a:solidFill>
              </a:rPr>
              <a:t>questions</a:t>
            </a:r>
            <a:r>
              <a:rPr lang="en-GB" sz="1100"/>
              <a:t> in PICO format by finding evidences from books and research articles</a:t>
            </a:r>
          </a:p>
        </p:txBody>
      </p:sp>
      <p:sp>
        <p:nvSpPr>
          <p:cNvPr id="127" name="Shape 127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100"/>
              <a:t>A doctor explore the data and </a:t>
            </a:r>
            <a:r>
              <a:rPr b="1" lang="en-GB" sz="1100">
                <a:solidFill>
                  <a:srgbClr val="FFFFFF"/>
                </a:solidFill>
              </a:rPr>
              <a:t>advice</a:t>
            </a:r>
            <a:r>
              <a:rPr lang="en-GB" sz="1100"/>
              <a:t> an exercise</a:t>
            </a:r>
          </a:p>
        </p:txBody>
      </p:sp>
      <p:sp>
        <p:nvSpPr>
          <p:cNvPr id="129" name="Shape 129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100"/>
              <a:t>A device </a:t>
            </a:r>
            <a:r>
              <a:rPr lang="en-GB" sz="1100">
                <a:solidFill>
                  <a:srgbClr val="FFFFFF"/>
                </a:solidFill>
              </a:rPr>
              <a:t>tracks</a:t>
            </a:r>
            <a:r>
              <a:rPr lang="en-GB" sz="1100"/>
              <a:t> exercise and logs it along with vitals</a:t>
            </a:r>
          </a:p>
        </p:txBody>
      </p:sp>
      <p:sp>
        <p:nvSpPr>
          <p:cNvPr id="131" name="Shape 131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100"/>
              <a:t>A patient real-time data accessed by </a:t>
            </a:r>
            <a:r>
              <a:rPr b="1" lang="en-GB" sz="1100">
                <a:solidFill>
                  <a:srgbClr val="FFFFFF"/>
                </a:solidFill>
              </a:rPr>
              <a:t>AI</a:t>
            </a:r>
            <a:r>
              <a:rPr lang="en-GB" sz="1100"/>
              <a:t> and emergency calls in case of any mishap.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Thank you.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